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Prompt Medium"/>
      <p:regular r:id="rId19"/>
    </p:embeddedFont>
    <p:embeddedFont>
      <p:font typeface="Prompt Medium"/>
      <p:regular r:id="rId20"/>
    </p:embeddedFont>
    <p:embeddedFont>
      <p:font typeface="Prompt Medium"/>
      <p:regular r:id="rId21"/>
    </p:embeddedFont>
    <p:embeddedFont>
      <p:font typeface="Prompt Medium"/>
      <p:regular r:id="rId22"/>
    </p:embeddedFont>
    <p:embeddedFont>
      <p:font typeface="Mukta Light"/>
      <p:regular r:id="rId23"/>
    </p:embeddedFont>
    <p:embeddedFont>
      <p:font typeface="Mukta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968943"/>
            <a:ext cx="12197358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Consumer Insights: Wireless Speaker Market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4171712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Final Analysis and Strategic Recommendations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485775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Prepared for Beats by Dre | May 2025</a:t>
            </a:r>
            <a:endParaRPr lang="en-US" sz="19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21412"/>
            <a:ext cx="5949791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Gemini AI Feature Sentiment Breakdown</a:t>
            </a:r>
            <a:endParaRPr lang="en-US" sz="2350" dirty="0"/>
          </a:p>
        </p:txBody>
      </p:sp>
      <p:sp>
        <p:nvSpPr>
          <p:cNvPr id="3" name="Shape 1"/>
          <p:cNvSpPr/>
          <p:nvPr/>
        </p:nvSpPr>
        <p:spPr>
          <a:xfrm>
            <a:off x="881063" y="1652111"/>
            <a:ext cx="12868275" cy="3911441"/>
          </a:xfrm>
          <a:prstGeom prst="roundRect">
            <a:avLst>
              <a:gd name="adj" fmla="val 243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88683" y="1659731"/>
            <a:ext cx="12853035" cy="6493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115258" y="1803202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Feature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32327" y="1803202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Bose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45586" y="1803202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Sony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0758845" y="1803202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Beats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88683" y="2309098"/>
            <a:ext cx="12853035" cy="6493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15258" y="2452568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Sound Quality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4332327" y="2452568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Mixed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45586" y="2452568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Good Bass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758845" y="2452568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Excellent Bass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88683" y="2958465"/>
            <a:ext cx="12853035" cy="6493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15258" y="3101935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Battery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4332327" y="3101935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Weak w/ ANC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45586" y="3101935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Varies by model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0758845" y="3101935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Unreliable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88683" y="3607832"/>
            <a:ext cx="12853035" cy="6493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115258" y="3751302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Durability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4332327" y="3751302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Reliability Issues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45586" y="3751302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Occasional faults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758845" y="3751302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Frequent issues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888683" y="4257199"/>
            <a:ext cx="12853035" cy="6493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115258" y="4400669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Comfort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4332327" y="4400669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Small ears fit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545586" y="4400669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Compact + light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10758845" y="4400669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Workout friendly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88683" y="4906566"/>
            <a:ext cx="12853035" cy="6493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115258" y="5050036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Noise Cancel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4332327" y="5050036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7545586" y="5050036"/>
            <a:ext cx="275248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Moderate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10758845" y="5050036"/>
            <a:ext cx="2756297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Good/Okay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220867" y="6073378"/>
            <a:ext cx="12528471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Takeaway: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Competitors win on reliability. Beats wins on emotional pull.</a:t>
            </a:r>
            <a:endParaRPr lang="en-US" sz="1750" dirty="0"/>
          </a:p>
        </p:txBody>
      </p:sp>
      <p:sp>
        <p:nvSpPr>
          <p:cNvPr id="35" name="Shape 33"/>
          <p:cNvSpPr/>
          <p:nvPr/>
        </p:nvSpPr>
        <p:spPr>
          <a:xfrm>
            <a:off x="881063" y="5818465"/>
            <a:ext cx="30480" cy="872252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36" name="Text 34"/>
          <p:cNvSpPr/>
          <p:nvPr/>
        </p:nvSpPr>
        <p:spPr>
          <a:xfrm>
            <a:off x="881063" y="7030522"/>
            <a:ext cx="3021092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3189"/>
            <a:ext cx="8142446" cy="629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Final Strategic Recommendations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81063" y="1835706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Prioritize battery optimization for next Beats wireless speaker.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81063" y="2453045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Market premium sound + long battery as differentiators.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81063" y="2894767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Fix core issues: Battery life, durability, waterproofing, connectivity Issues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81063" y="3336488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Assistant integration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881063" y="3778210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Launch ruggedized mid-tier model: "Beats Go" or "Beats Core"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81063" y="4219932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Introduce a budget-friendly "Beats Lite" 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881063" y="4661654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Bundle Beats with Apple ecosystem features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881063" y="5103376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Improve packaging and user setup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881063" y="5545098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influencer partnerships to reach Gen Z &amp; Millennial markets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881063" y="5986820"/>
            <a:ext cx="12868275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Emphasize lifestyle and identity in urban/fitness scenarios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220867" y="6859072"/>
            <a:ext cx="12528471" cy="362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Slogan Concept: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"Built to Play. Styled to Win."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81063" y="6604159"/>
            <a:ext cx="30480" cy="872252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641" y="586621"/>
            <a:ext cx="5403533" cy="385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Slide 11: Appendix / Data Highlights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746641" y="1228130"/>
            <a:ext cx="639949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Scatter: Helpful votes vs. rating (outliers = credibility)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746641" y="1498521"/>
            <a:ext cx="639949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 distribution by top reviewers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46641" y="1768912"/>
            <a:ext cx="639949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Full list of top words, polarity trends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46641" y="2039303"/>
            <a:ext cx="6399490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Survey respondent demographics + score weights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7491889" y="1304449"/>
            <a:ext cx="639949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 Distribution (Histogram)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 reviews are 4–5 stars, but notable spikes at 3 and 1 stars show friction.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Confirms high satisfaction overall, but recurring issues are impacting consistency.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7491889" y="2102644"/>
            <a:ext cx="639949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Correlation Matrix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Longer reviews tend to be more helpful; ratings are largely independent of length or verification.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validates your focus on detailed reviews as the best source of insights.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7491889" y="2900839"/>
            <a:ext cx="6399490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Helpful Votes vs. Rating (Scatter Plot)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Both high and low-rated reviews receive high helpfulness scores — especially detailed critical ones.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supports using negative reviews to guide product improvements and strategy.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746641" y="3855006"/>
            <a:ext cx="13137118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0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641" y="4388882"/>
            <a:ext cx="3413284" cy="2133243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537" y="4388882"/>
            <a:ext cx="4153138" cy="3322439"/>
          </a:xfrm>
          <a:prstGeom prst="rect">
            <a:avLst/>
          </a:prstGeom>
        </p:spPr>
      </p:pic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4432" y="4388882"/>
            <a:ext cx="3413284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628" y="773906"/>
            <a:ext cx="7435572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Executive Summary &amp; Key Recommendation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29628" y="1510070"/>
            <a:ext cx="1297114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4" name="Shape 2"/>
          <p:cNvSpPr/>
          <p:nvPr/>
        </p:nvSpPr>
        <p:spPr>
          <a:xfrm>
            <a:off x="7303770" y="1929765"/>
            <a:ext cx="22860" cy="5106233"/>
          </a:xfrm>
          <a:prstGeom prst="roundRect">
            <a:avLst>
              <a:gd name="adj" fmla="val 283102"/>
            </a:avLst>
          </a:prstGeom>
          <a:solidFill>
            <a:srgbClr val="6D4562"/>
          </a:solidFill>
          <a:ln/>
        </p:spPr>
      </p:sp>
      <p:sp>
        <p:nvSpPr>
          <p:cNvPr id="5" name="Shape 3"/>
          <p:cNvSpPr/>
          <p:nvPr/>
        </p:nvSpPr>
        <p:spPr>
          <a:xfrm>
            <a:off x="6702564" y="2091571"/>
            <a:ext cx="462201" cy="22860"/>
          </a:xfrm>
          <a:prstGeom prst="roundRect">
            <a:avLst>
              <a:gd name="adj" fmla="val 283102"/>
            </a:avLst>
          </a:prstGeom>
          <a:solidFill>
            <a:srgbClr val="6D4562"/>
          </a:solidFill>
          <a:ln/>
        </p:spPr>
      </p:sp>
      <p:sp>
        <p:nvSpPr>
          <p:cNvPr id="6" name="Shape 4"/>
          <p:cNvSpPr/>
          <p:nvPr/>
        </p:nvSpPr>
        <p:spPr>
          <a:xfrm>
            <a:off x="7141905" y="1929765"/>
            <a:ext cx="346591" cy="346591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490442" y="1958578"/>
            <a:ext cx="205442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829628" y="2307788"/>
            <a:ext cx="5715238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redefine premium audio by merging style, innovation, and cultural relevance — making Beats by Dre the leading choice for immersive and expressive sound experiences globally.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7465635" y="3015972"/>
            <a:ext cx="462201" cy="22860"/>
          </a:xfrm>
          <a:prstGeom prst="roundRect">
            <a:avLst>
              <a:gd name="adj" fmla="val 283102"/>
            </a:avLst>
          </a:prstGeom>
          <a:solidFill>
            <a:srgbClr val="6D4562"/>
          </a:solidFill>
          <a:ln/>
        </p:spPr>
      </p:sp>
      <p:sp>
        <p:nvSpPr>
          <p:cNvPr id="10" name="Shape 8"/>
          <p:cNvSpPr/>
          <p:nvPr/>
        </p:nvSpPr>
        <p:spPr>
          <a:xfrm>
            <a:off x="7141905" y="2854166"/>
            <a:ext cx="346591" cy="346591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085534" y="2882979"/>
            <a:ext cx="205442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Mission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85534" y="3232190"/>
            <a:ext cx="5715238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deliver high-fidelity wireless speakers that not only meet but exceed user expectations in sound quality, portability, and design — leveraging data-driven insights and user sentiment to guide every decision.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6702564" y="3800713"/>
            <a:ext cx="462201" cy="22860"/>
          </a:xfrm>
          <a:prstGeom prst="roundRect">
            <a:avLst>
              <a:gd name="adj" fmla="val 283102"/>
            </a:avLst>
          </a:prstGeom>
          <a:solidFill>
            <a:srgbClr val="6D4562"/>
          </a:solidFill>
          <a:ln/>
        </p:spPr>
      </p:sp>
      <p:sp>
        <p:nvSpPr>
          <p:cNvPr id="14" name="Shape 12"/>
          <p:cNvSpPr/>
          <p:nvPr/>
        </p:nvSpPr>
        <p:spPr>
          <a:xfrm>
            <a:off x="7141905" y="3638907"/>
            <a:ext cx="346591" cy="346591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4490442" y="3667720"/>
            <a:ext cx="205442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Goal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29628" y="4016931"/>
            <a:ext cx="5715238" cy="739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evaluate market sentiment, consumer preferences, and competitive benchmarks in order to inform a successful launch strategy for a new Beats by Dre wireless speaker. This includes: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829628" y="4848701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Identifying key features consumers value most.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829628" y="5148977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preferred price points and sales channels.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829628" y="5449252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Uncovering pain points from competitor reviews to shape product improvements.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829628" y="5749528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Providing actionable recommendations to position Beats as a market leader.</a:t>
            </a:r>
            <a:endParaRPr lang="en-US" sz="1200" dirty="0"/>
          </a:p>
        </p:txBody>
      </p:sp>
      <p:sp>
        <p:nvSpPr>
          <p:cNvPr id="21" name="Shape 19"/>
          <p:cNvSpPr/>
          <p:nvPr/>
        </p:nvSpPr>
        <p:spPr>
          <a:xfrm>
            <a:off x="7465635" y="5133261"/>
            <a:ext cx="462201" cy="22860"/>
          </a:xfrm>
          <a:prstGeom prst="roundRect">
            <a:avLst>
              <a:gd name="adj" fmla="val 283102"/>
            </a:avLst>
          </a:prstGeom>
          <a:solidFill>
            <a:srgbClr val="6D4562"/>
          </a:solidFill>
          <a:ln/>
        </p:spPr>
      </p:sp>
      <p:sp>
        <p:nvSpPr>
          <p:cNvPr id="22" name="Shape 20"/>
          <p:cNvSpPr/>
          <p:nvPr/>
        </p:nvSpPr>
        <p:spPr>
          <a:xfrm>
            <a:off x="7141905" y="4971455"/>
            <a:ext cx="346591" cy="346591"/>
          </a:xfrm>
          <a:prstGeom prst="roundRect">
            <a:avLst>
              <a:gd name="adj" fmla="val 1867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085534" y="5000268"/>
            <a:ext cx="2054423" cy="256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Strategy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085534" y="5349478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Strong customer preference for high sound quality and durability.</a:t>
            </a:r>
            <a:endParaRPr lang="en-US" sz="1200" dirty="0"/>
          </a:p>
        </p:txBody>
      </p:sp>
      <p:sp>
        <p:nvSpPr>
          <p:cNvPr id="25" name="Text 23"/>
          <p:cNvSpPr/>
          <p:nvPr/>
        </p:nvSpPr>
        <p:spPr>
          <a:xfrm>
            <a:off x="8085534" y="5649754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Sentiment analysis shows Beats underperforms in battery life.</a:t>
            </a:r>
            <a:endParaRPr lang="en-US" sz="1200" dirty="0"/>
          </a:p>
        </p:txBody>
      </p:sp>
      <p:sp>
        <p:nvSpPr>
          <p:cNvPr id="26" name="Text 24"/>
          <p:cNvSpPr/>
          <p:nvPr/>
        </p:nvSpPr>
        <p:spPr>
          <a:xfrm>
            <a:off x="8085534" y="5950029"/>
            <a:ext cx="5715238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Customers associate JBL with portability and Sony with bass depth.</a:t>
            </a:r>
            <a:endParaRPr lang="en-US" sz="1200" dirty="0"/>
          </a:p>
        </p:txBody>
      </p:sp>
      <p:sp>
        <p:nvSpPr>
          <p:cNvPr id="27" name="Text 25"/>
          <p:cNvSpPr/>
          <p:nvPr/>
        </p:nvSpPr>
        <p:spPr>
          <a:xfrm>
            <a:off x="8085534" y="6250305"/>
            <a:ext cx="5715238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Recommendation: Launch a premium wireless speaker with improved battery life and durability. </a:t>
            </a:r>
            <a:endParaRPr lang="en-US" sz="1200" dirty="0"/>
          </a:p>
        </p:txBody>
      </p:sp>
      <p:sp>
        <p:nvSpPr>
          <p:cNvPr id="28" name="Text 26"/>
          <p:cNvSpPr/>
          <p:nvPr/>
        </p:nvSpPr>
        <p:spPr>
          <a:xfrm>
            <a:off x="829628" y="7209234"/>
            <a:ext cx="1297114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300401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Research Overview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881063" y="200298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Quantitative &amp; Qualitative Survey Analysis: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2689027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Analyzed the first 20 responses from a wireless speaker consumer survey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318004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Extracted insights from both multiple-choice and open-ended responses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386607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Review-Based EDA &amp; Sentiment Analysis: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81063" y="4552117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Performed exploratory data analysis on Amazon wireless speaker reviews (~5,000 entries)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81063" y="5043130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Used TextBlob for sentiment scoring and Gemini AI for feature-based sentiment breakdown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881063" y="572916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Tools: Google Sheets/Excel, Python, Pandas, Seaborn, TextBlob, WordCloud, Gemini AI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881063" y="6509623"/>
            <a:ext cx="3356848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endParaRPr lang="en-US" sz="2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39259"/>
            <a:ext cx="4514136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 Audience Profile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81063" y="1581150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70% of respondents are under 35 (Gen Z + Millennials)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81063" y="1924764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60% earn under $60K — price-sensitive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881063" y="2268379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 speakers daily/weekly for music and fitness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81063" y="2611993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Prioritize sound quality, battery life, Bluetooth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881063" y="2955608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40% learned about Beats via influencers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881063" y="3299222"/>
            <a:ext cx="12868275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Prefer shopping online, mainly Amazon and Best Buy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1145381" y="3977640"/>
            <a:ext cx="12603956" cy="281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Implication: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Messaging must focus on performance + value, not just image — users are young, budget-aware, and influence-driven.</a:t>
            </a:r>
            <a:endParaRPr lang="en-US" sz="1350" dirty="0"/>
          </a:p>
        </p:txBody>
      </p:sp>
      <p:sp>
        <p:nvSpPr>
          <p:cNvPr id="10" name="Shape 8"/>
          <p:cNvSpPr/>
          <p:nvPr/>
        </p:nvSpPr>
        <p:spPr>
          <a:xfrm>
            <a:off x="881063" y="3779401"/>
            <a:ext cx="22860" cy="678418"/>
          </a:xfrm>
          <a:prstGeom prst="rect">
            <a:avLst/>
          </a:prstGeom>
          <a:solidFill>
            <a:srgbClr val="A95B95"/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4854297"/>
            <a:ext cx="4353401" cy="2437805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728" y="4854297"/>
            <a:ext cx="4353401" cy="24378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753428"/>
            <a:ext cx="12868275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Do Consumers Want: Price vs. Purchase Channel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81063" y="2335054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Amazon dominates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across all price brackets, especially in the $50–$150 range — reflecting convenience and competitive pricing.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881063" y="2654022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Best Buy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the second most popular, favored by moderate spenders seeking in-person shopping.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881063" y="2972991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Walmart and Target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attract low to mid-budget consumers, signaling price sensitivity.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881063" y="3291959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Brand websites lag behind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suggesting a need to improve online D2C pricing or incentives.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81063" y="3610928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Consumers see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Beats as overpriced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— especially when competitors like JBL and Anker offer solid value within the $50–$150 bracket.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81063" y="3929896"/>
            <a:ext cx="12868275" cy="261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Launching a </a:t>
            </a:r>
            <a:pPr algn="l" indent="0" marL="0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"Beats Lite" or budget line on Amazon</a:t>
            </a:r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could capture this value-conscious segment.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063" y="4559737"/>
            <a:ext cx="3448050" cy="1700332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81063" y="6290548"/>
            <a:ext cx="163592" cy="163592"/>
          </a:xfrm>
          <a:prstGeom prst="roundRect">
            <a:avLst>
              <a:gd name="adj" fmla="val 11179"/>
            </a:avLst>
          </a:prstGeom>
          <a:solidFill>
            <a:srgbClr val="3C2035"/>
          </a:solidFill>
          <a:ln/>
        </p:spPr>
      </p:sp>
      <p:sp>
        <p:nvSpPr>
          <p:cNvPr id="11" name="Text 8"/>
          <p:cNvSpPr/>
          <p:nvPr/>
        </p:nvSpPr>
        <p:spPr>
          <a:xfrm>
            <a:off x="1105614" y="6290548"/>
            <a:ext cx="444341" cy="163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$200+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1781175" y="6290548"/>
            <a:ext cx="163592" cy="163592"/>
          </a:xfrm>
          <a:prstGeom prst="roundRect">
            <a:avLst>
              <a:gd name="adj" fmla="val 11179"/>
            </a:avLst>
          </a:prstGeom>
          <a:solidFill>
            <a:srgbClr val="7D416D"/>
          </a:solidFill>
          <a:ln/>
        </p:spPr>
      </p:sp>
      <p:sp>
        <p:nvSpPr>
          <p:cNvPr id="13" name="Text 10"/>
          <p:cNvSpPr/>
          <p:nvPr/>
        </p:nvSpPr>
        <p:spPr>
          <a:xfrm>
            <a:off x="2005727" y="6290548"/>
            <a:ext cx="523161" cy="327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$150-200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2681288" y="6290548"/>
            <a:ext cx="163592" cy="163592"/>
          </a:xfrm>
          <a:prstGeom prst="roundRect">
            <a:avLst>
              <a:gd name="adj" fmla="val 11179"/>
            </a:avLst>
          </a:prstGeom>
          <a:solidFill>
            <a:srgbClr val="B36DA1"/>
          </a:solidFill>
          <a:ln/>
        </p:spPr>
      </p:sp>
      <p:sp>
        <p:nvSpPr>
          <p:cNvPr id="15" name="Text 12"/>
          <p:cNvSpPr/>
          <p:nvPr/>
        </p:nvSpPr>
        <p:spPr>
          <a:xfrm>
            <a:off x="2905839" y="6290548"/>
            <a:ext cx="523161" cy="327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$100-150</a:t>
            </a:r>
            <a:endParaRPr lang="en-US" sz="1250" dirty="0"/>
          </a:p>
        </p:txBody>
      </p:sp>
      <p:sp>
        <p:nvSpPr>
          <p:cNvPr id="16" name="Shape 13"/>
          <p:cNvSpPr/>
          <p:nvPr/>
        </p:nvSpPr>
        <p:spPr>
          <a:xfrm>
            <a:off x="3581400" y="6290548"/>
            <a:ext cx="163592" cy="163592"/>
          </a:xfrm>
          <a:prstGeom prst="roundRect">
            <a:avLst>
              <a:gd name="adj" fmla="val 11179"/>
            </a:avLst>
          </a:prstGeom>
          <a:solidFill>
            <a:srgbClr val="D4AECB"/>
          </a:solidFill>
          <a:ln/>
        </p:spPr>
      </p:sp>
      <p:sp>
        <p:nvSpPr>
          <p:cNvPr id="17" name="Text 14"/>
          <p:cNvSpPr/>
          <p:nvPr/>
        </p:nvSpPr>
        <p:spPr>
          <a:xfrm>
            <a:off x="3805952" y="6290548"/>
            <a:ext cx="523161" cy="327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$50-100</a:t>
            </a:r>
            <a:endParaRPr lang="en-US" sz="1250" dirty="0"/>
          </a:p>
        </p:txBody>
      </p:sp>
      <p:pic>
        <p:nvPicPr>
          <p:cNvPr id="1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664" y="4559737"/>
            <a:ext cx="4024193" cy="2732365"/>
          </a:xfrm>
          <a:prstGeom prst="rect">
            <a:avLst/>
          </a:prstGeom>
        </p:spPr>
      </p:pic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575" y="4559737"/>
            <a:ext cx="3448050" cy="2370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786" y="600075"/>
            <a:ext cx="5452943" cy="3940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Top Features Praised by Customers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763786" y="1277779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Sound quality: Frequently praised across all brands.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63786" y="1554123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Design: Sleek and compact design noted positively, especially for Beats and Bose.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763786" y="1830467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Ease of use: Users appreciated intuitive controls and setup.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763786" y="2106811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Portability: Highly valued by JBL and Sony customers.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763786" y="2383155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Brand loyalty: Mentioned by long-time users of Bose and JBL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763786" y="2659499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Users value intuitive controls, voice assistant integration, and rugged durability.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763786" y="3173492"/>
            <a:ext cx="637841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786" y="3559850"/>
            <a:ext cx="5399246" cy="269962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495818" y="3173492"/>
            <a:ext cx="637841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endParaRPr lang="en-US" sz="11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818" y="3559850"/>
            <a:ext cx="6378416" cy="382702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786" y="7705963"/>
            <a:ext cx="1310282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49291"/>
            <a:ext cx="884908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Key Issues Raised by Customers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81063" y="3152061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Battery complaints: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Shorter-than-expected battery life, especially with ANC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81063" y="3643074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Connectivity issues: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Frequent Bluetooth disconnections across brands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881063" y="4134088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Durability concerns: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Fragile builds and scratched casings, especially in lower-priced models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81063" y="4625102"/>
            <a:ext cx="128682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50"/>
              </a:lnSpc>
              <a:buSzPct val="100000"/>
              <a:buChar char="•"/>
            </a:pPr>
            <a:r>
              <a:rPr lang="en-US" sz="19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Price concerns: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Beats perceived as overpriced vs. JBL/Anker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258610" y="5594271"/>
            <a:ext cx="12490728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Insight:</a:t>
            </a:r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Consumers expect speakers to be tough, affordable, and long-lasting — image alone isn’t enough.</a:t>
            </a:r>
            <a:endParaRPr lang="en-US" sz="1950" dirty="0"/>
          </a:p>
        </p:txBody>
      </p:sp>
      <p:sp>
        <p:nvSpPr>
          <p:cNvPr id="8" name="Shape 6"/>
          <p:cNvSpPr/>
          <p:nvPr/>
        </p:nvSpPr>
        <p:spPr>
          <a:xfrm>
            <a:off x="881063" y="5311140"/>
            <a:ext cx="30480" cy="969169"/>
          </a:xfrm>
          <a:prstGeom prst="rect">
            <a:avLst/>
          </a:prstGeom>
          <a:solidFill>
            <a:srgbClr val="A95B9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056" y="649010"/>
            <a:ext cx="4489013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Brand Comparison Insights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826056" y="1381839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Competitors like JBL and Bose praised for value and durability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26056" y="1680924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Beats is viewed as stylish but premium-priced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26056" y="1980009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Opportunity to differentiate with competitive pricing or added value features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26056" y="2279094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Beats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praised for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style and bass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but criticized for battery life.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26056" y="2578179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JBL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wins on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value, battery longevity, and portability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.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826056" y="2877264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Sony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is noted for rich sound, but faces Bluetooth connectivity issues like Beats.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826056" y="3176349"/>
            <a:ext cx="12978289" cy="245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Consumers don’t just want “cool”—they want “capable and reliable”.</a:t>
            </a:r>
            <a:endParaRPr lang="en-US" sz="12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056" y="3594378"/>
            <a:ext cx="7972544" cy="398621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463" y="668179"/>
            <a:ext cx="8133755" cy="438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Sentiment Analysis Results (TextBlob &amp; Gemini)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850463" y="1398984"/>
            <a:ext cx="627209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70% Positive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22% Neutral, 7% Negative (TextBlob)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850463" y="1706999"/>
            <a:ext cx="627209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 positive drivers: "sound," "bass," "quality," "design"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850463" y="2015014"/>
            <a:ext cx="627209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Negative mentions: "battery," "disconnect," "fragile"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1087279" y="2445425"/>
            <a:ext cx="6035278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Insight: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Beats has a strong emotional appeal but must improve reliability to compete.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850463" y="2445425"/>
            <a:ext cx="22860" cy="25277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8" name="Text 6"/>
          <p:cNvSpPr/>
          <p:nvPr/>
        </p:nvSpPr>
        <p:spPr>
          <a:xfrm>
            <a:off x="7515463" y="1485781"/>
            <a:ext cx="6272093" cy="765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Sentiment Category Count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Most reviews are positive, confirming strong brand perception. Neutral and negative reviews are fewer but highlight common product issues like battery life and durability.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515463" y="2393752"/>
            <a:ext cx="6272093" cy="765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Sentiment Polarity Histogram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Reviews cluster toward the positive side, but there's a tail of dissatisfaction. Addressing core complaints could shift more users into the loyal category.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7515463" y="3301722"/>
            <a:ext cx="6272093" cy="765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🔹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Polarity vs. Subjectivity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
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 negative reviews often include objective, actionable feedback — not just emotional opinions. Useful for guiding real product improvements.</a:t>
            </a:r>
            <a:endParaRPr lang="en-US" sz="12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463" y="4564975"/>
            <a:ext cx="4052411" cy="270152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5295781" y="4529376"/>
            <a:ext cx="4052411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81" y="4959787"/>
            <a:ext cx="4052411" cy="2532698"/>
          </a:xfrm>
          <a:prstGeom prst="rect">
            <a:avLst/>
          </a:prstGeom>
        </p:spPr>
      </p:pic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098" y="4564975"/>
            <a:ext cx="4052411" cy="25326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2025-05-10T02:17:09Z</dcterms:created>
  <dcterms:modified xsi:type="dcterms:W3CDTF">2025-05-10T02:17:09Z</dcterms:modified>
</cp:coreProperties>
</file>